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68" r:id="rId3"/>
    <p:sldId id="257" r:id="rId4"/>
    <p:sldId id="276" r:id="rId5"/>
    <p:sldId id="277" r:id="rId6"/>
    <p:sldId id="258" r:id="rId7"/>
    <p:sldId id="259" r:id="rId8"/>
    <p:sldId id="260" r:id="rId9"/>
    <p:sldId id="270" r:id="rId10"/>
    <p:sldId id="275" r:id="rId11"/>
    <p:sldId id="279" r:id="rId12"/>
    <p:sldId id="278" r:id="rId13"/>
    <p:sldId id="280" r:id="rId14"/>
    <p:sldId id="261" r:id="rId15"/>
    <p:sldId id="281" r:id="rId16"/>
    <p:sldId id="272" r:id="rId17"/>
    <p:sldId id="262" r:id="rId18"/>
    <p:sldId id="263" r:id="rId19"/>
    <p:sldId id="264" r:id="rId20"/>
    <p:sldId id="265" r:id="rId21"/>
    <p:sldId id="282" r:id="rId22"/>
    <p:sldId id="266"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2B84EF-524A-BE4C-8FA4-A444EE538A73}">
          <p14:sldIdLst>
            <p14:sldId id="256"/>
          </p14:sldIdLst>
        </p14:section>
        <p14:section name="What is Steg" id="{46722577-FFBD-AC4E-A834-17F98711411A}">
          <p14:sldIdLst>
            <p14:sldId id="268"/>
            <p14:sldId id="257"/>
            <p14:sldId id="276"/>
            <p14:sldId id="277"/>
            <p14:sldId id="258"/>
            <p14:sldId id="259"/>
            <p14:sldId id="260"/>
          </p14:sldIdLst>
        </p14:section>
        <p14:section name="Formal Definitions" id="{8DF8CD7B-CD20-4E45-A103-130B42223AA4}">
          <p14:sldIdLst>
            <p14:sldId id="270"/>
            <p14:sldId id="275"/>
            <p14:sldId id="279"/>
            <p14:sldId id="278"/>
            <p14:sldId id="280"/>
            <p14:sldId id="261"/>
            <p14:sldId id="281"/>
          </p14:sldIdLst>
        </p14:section>
        <p14:section name="Constructions" id="{6E09243C-5F03-1F48-AFE0-58CA45D3507B}">
          <p14:sldIdLst>
            <p14:sldId id="272"/>
            <p14:sldId id="262"/>
            <p14:sldId id="263"/>
            <p14:sldId id="264"/>
            <p14:sldId id="265"/>
            <p14:sldId id="282"/>
            <p14:sldId id="266"/>
          </p14:sldIdLst>
        </p14:section>
        <p14:section name="Implementation" id="{B567C21F-835C-6745-85DF-11E7A01B6D83}">
          <p14:sldIdLst>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07DB25-F9FA-40CF-888F-B77415922D39}" v="6" dt="2022-09-25T18:35:35.732"/>
    <p1510:client id="{2DAD6CC6-F1B5-DC49-A69C-376BC821160B}" v="270" dt="2022-09-26T17:08:59.3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2" autoAdjust="0"/>
    <p:restoredTop sz="94660"/>
  </p:normalViewPr>
  <p:slideViewPr>
    <p:cSldViewPr snapToGrid="0">
      <p:cViewPr varScale="1">
        <p:scale>
          <a:sx n="125" d="100"/>
          <a:sy n="125" d="100"/>
        </p:scale>
        <p:origin x="38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9/18/22</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508378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9/18/22</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5067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9/18/22</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468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9/18/22</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5453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9/18/22</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468102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9/18/22</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2502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9/18/22</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6333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9/18/22</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9008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9/18/22</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3465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9/18/22</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970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9/18/22</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190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9/18/22</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1809247997"/>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descr="A blue abstract watercolor pattern on a white background">
            <a:extLst>
              <a:ext uri="{FF2B5EF4-FFF2-40B4-BE49-F238E27FC236}">
                <a16:creationId xmlns:a16="http://schemas.microsoft.com/office/drawing/2014/main" id="{B5D80B6A-F615-45FD-C384-E529F3FC5249}"/>
              </a:ext>
            </a:extLst>
          </p:cNvPr>
          <p:cNvPicPr>
            <a:picLocks noChangeAspect="1"/>
          </p:cNvPicPr>
          <p:nvPr/>
        </p:nvPicPr>
        <p:blipFill rotWithShape="1">
          <a:blip r:embed="rId2"/>
          <a:srcRect t="14634" r="-1" b="1074"/>
          <a:stretch/>
        </p:blipFill>
        <p:spPr>
          <a:xfrm>
            <a:off x="3048" y="10"/>
            <a:ext cx="12188952" cy="6857990"/>
          </a:xfrm>
          <a:prstGeom prst="rect">
            <a:avLst/>
          </a:prstGeom>
        </p:spPr>
      </p:pic>
      <p:sp>
        <p:nvSpPr>
          <p:cNvPr id="17" name="Rectangle">
            <a:extLst>
              <a:ext uri="{FF2B5EF4-FFF2-40B4-BE49-F238E27FC236}">
                <a16:creationId xmlns:a16="http://schemas.microsoft.com/office/drawing/2014/main" id="{9F0EA5A9-0D12-3644-BBEC-6D9D192EB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55197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13" name="Rectangle 12">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080" y="1375495"/>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Rectangle 14">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079" y="0"/>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D0DC087-DEBD-E436-42A5-E5D8A991E363}"/>
              </a:ext>
            </a:extLst>
          </p:cNvPr>
          <p:cNvSpPr>
            <a:spLocks noGrp="1"/>
          </p:cNvSpPr>
          <p:nvPr>
            <p:ph type="ctrTitle"/>
          </p:nvPr>
        </p:nvSpPr>
        <p:spPr>
          <a:xfrm>
            <a:off x="561865" y="1247140"/>
            <a:ext cx="6404554" cy="3450844"/>
          </a:xfrm>
        </p:spPr>
        <p:txBody>
          <a:bodyPr>
            <a:normAutofit/>
          </a:bodyPr>
          <a:lstStyle/>
          <a:p>
            <a:r>
              <a:rPr lang="en-US" dirty="0"/>
              <a:t>Provably </a:t>
            </a:r>
            <a:br>
              <a:rPr lang="en-US" dirty="0"/>
            </a:br>
            <a:r>
              <a:rPr lang="en-US" dirty="0"/>
              <a:t>Secure</a:t>
            </a:r>
            <a:br>
              <a:rPr lang="en-US" dirty="0"/>
            </a:br>
            <a:r>
              <a:rPr lang="en-US" dirty="0"/>
              <a:t>Steganography</a:t>
            </a:r>
          </a:p>
        </p:txBody>
      </p:sp>
      <p:sp>
        <p:nvSpPr>
          <p:cNvPr id="3" name="Subtitle 2">
            <a:extLst>
              <a:ext uri="{FF2B5EF4-FFF2-40B4-BE49-F238E27FC236}">
                <a16:creationId xmlns:a16="http://schemas.microsoft.com/office/drawing/2014/main" id="{F4E3A8E3-DC5A-2C4D-C0A9-F02C6D228688}"/>
              </a:ext>
            </a:extLst>
          </p:cNvPr>
          <p:cNvSpPr>
            <a:spLocks noGrp="1"/>
          </p:cNvSpPr>
          <p:nvPr>
            <p:ph type="subTitle" idx="1"/>
          </p:nvPr>
        </p:nvSpPr>
        <p:spPr>
          <a:xfrm>
            <a:off x="561864" y="4818126"/>
            <a:ext cx="6404555" cy="1268984"/>
          </a:xfrm>
        </p:spPr>
        <p:txBody>
          <a:bodyPr>
            <a:normAutofit/>
          </a:bodyPr>
          <a:lstStyle/>
          <a:p>
            <a:r>
              <a:rPr lang="en-US" dirty="0"/>
              <a:t>Presented by Brian Vohaska and Chaka Hazelwood</a:t>
            </a:r>
          </a:p>
        </p:txBody>
      </p:sp>
    </p:spTree>
    <p:extLst>
      <p:ext uri="{BB962C8B-B14F-4D97-AF65-F5344CB8AC3E}">
        <p14:creationId xmlns:p14="http://schemas.microsoft.com/office/powerpoint/2010/main" val="646996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FE9B9-F41D-07C3-21A5-B72A5D2E1CC2}"/>
              </a:ext>
            </a:extLst>
          </p:cNvPr>
          <p:cNvSpPr>
            <a:spLocks noGrp="1"/>
          </p:cNvSpPr>
          <p:nvPr>
            <p:ph type="title"/>
          </p:nvPr>
        </p:nvSpPr>
        <p:spPr/>
        <p:txBody>
          <a:bodyPr/>
          <a:lstStyle/>
          <a:p>
            <a:r>
              <a:rPr lang="en-US" dirty="0"/>
              <a:t>A few provisos</a:t>
            </a:r>
          </a:p>
        </p:txBody>
      </p:sp>
      <p:pic>
        <p:nvPicPr>
          <p:cNvPr id="5" name="Content Placeholder 4">
            <a:extLst>
              <a:ext uri="{FF2B5EF4-FFF2-40B4-BE49-F238E27FC236}">
                <a16:creationId xmlns:a16="http://schemas.microsoft.com/office/drawing/2014/main" id="{81524DD1-85F8-4D09-CFD5-FA3C68C1DA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8083" y="1229262"/>
            <a:ext cx="3106076" cy="1553038"/>
          </a:xfrm>
        </p:spPr>
      </p:pic>
      <p:sp>
        <p:nvSpPr>
          <p:cNvPr id="7" name="TextBox 6">
            <a:extLst>
              <a:ext uri="{FF2B5EF4-FFF2-40B4-BE49-F238E27FC236}">
                <a16:creationId xmlns:a16="http://schemas.microsoft.com/office/drawing/2014/main" id="{1E3BF6D5-640F-C2DD-8740-50FAF1F95EC1}"/>
              </a:ext>
            </a:extLst>
          </p:cNvPr>
          <p:cNvSpPr txBox="1"/>
          <p:nvPr/>
        </p:nvSpPr>
        <p:spPr>
          <a:xfrm>
            <a:off x="2196158" y="3337036"/>
            <a:ext cx="8878241" cy="2554545"/>
          </a:xfrm>
          <a:prstGeom prst="rect">
            <a:avLst/>
          </a:prstGeom>
          <a:noFill/>
        </p:spPr>
        <p:txBody>
          <a:bodyPr wrap="square">
            <a:spAutoFit/>
          </a:bodyPr>
          <a:lstStyle/>
          <a:p>
            <a:r>
              <a:rPr lang="en-US" sz="3200" dirty="0"/>
              <a:t>PRF definition</a:t>
            </a:r>
          </a:p>
          <a:p>
            <a:r>
              <a:rPr lang="en-US" sz="3200" dirty="0" err="1"/>
              <a:t>Hiddentext</a:t>
            </a:r>
            <a:r>
              <a:rPr lang="en-US" sz="3200" dirty="0"/>
              <a:t> definition</a:t>
            </a:r>
          </a:p>
          <a:p>
            <a:r>
              <a:rPr lang="en-US" sz="3200" dirty="0"/>
              <a:t>Channel &amp; Message Oracle</a:t>
            </a:r>
          </a:p>
          <a:p>
            <a:r>
              <a:rPr lang="en-US" sz="3200" dirty="0"/>
              <a:t>Rejection sampling</a:t>
            </a:r>
          </a:p>
          <a:p>
            <a:r>
              <a:rPr lang="en-US" sz="3200" dirty="0"/>
              <a:t>What is security for </a:t>
            </a:r>
            <a:r>
              <a:rPr lang="en-US" sz="3200" dirty="0" err="1"/>
              <a:t>stegosystems</a:t>
            </a:r>
            <a:endParaRPr lang="en-US" sz="3200" dirty="0"/>
          </a:p>
        </p:txBody>
      </p:sp>
    </p:spTree>
    <p:extLst>
      <p:ext uri="{BB962C8B-B14F-4D97-AF65-F5344CB8AC3E}">
        <p14:creationId xmlns:p14="http://schemas.microsoft.com/office/powerpoint/2010/main" val="1992820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F24C3-0684-8785-57BE-2D429A865700}"/>
              </a:ext>
            </a:extLst>
          </p:cNvPr>
          <p:cNvSpPr>
            <a:spLocks noGrp="1"/>
          </p:cNvSpPr>
          <p:nvPr>
            <p:ph type="title"/>
          </p:nvPr>
        </p:nvSpPr>
        <p:spPr/>
        <p:txBody>
          <a:bodyPr/>
          <a:lstStyle/>
          <a:p>
            <a:r>
              <a:rPr lang="en-US" dirty="0"/>
              <a:t>Channels, Entropy, and Oracles</a:t>
            </a:r>
          </a:p>
        </p:txBody>
      </p:sp>
      <p:pic>
        <p:nvPicPr>
          <p:cNvPr id="5" name="Content Placeholder 4">
            <a:extLst>
              <a:ext uri="{FF2B5EF4-FFF2-40B4-BE49-F238E27FC236}">
                <a16:creationId xmlns:a16="http://schemas.microsoft.com/office/drawing/2014/main" id="{F5E5E3D1-7F69-9163-E17F-272998594B7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0529" b="15401"/>
          <a:stretch/>
        </p:blipFill>
        <p:spPr>
          <a:xfrm>
            <a:off x="1587500" y="1828800"/>
            <a:ext cx="9486900" cy="717542"/>
          </a:xfrm>
        </p:spPr>
      </p:pic>
      <p:pic>
        <p:nvPicPr>
          <p:cNvPr id="11" name="Picture 10">
            <a:extLst>
              <a:ext uri="{FF2B5EF4-FFF2-40B4-BE49-F238E27FC236}">
                <a16:creationId xmlns:a16="http://schemas.microsoft.com/office/drawing/2014/main" id="{A0200FD4-3E65-3946-370E-6D704E6A4312}"/>
              </a:ext>
            </a:extLst>
          </p:cNvPr>
          <p:cNvPicPr>
            <a:picLocks noChangeAspect="1"/>
          </p:cNvPicPr>
          <p:nvPr/>
        </p:nvPicPr>
        <p:blipFill rotWithShape="1">
          <a:blip r:embed="rId3">
            <a:extLst>
              <a:ext uri="{28A0092B-C50C-407E-A947-70E740481C1C}">
                <a14:useLocalDpi xmlns:a14="http://schemas.microsoft.com/office/drawing/2010/main" val="0"/>
              </a:ext>
            </a:extLst>
          </a:blip>
          <a:srcRect t="20777" b="7208"/>
          <a:stretch/>
        </p:blipFill>
        <p:spPr>
          <a:xfrm>
            <a:off x="1587500" y="2955641"/>
            <a:ext cx="9486689" cy="1928277"/>
          </a:xfrm>
          <a:prstGeom prst="rect">
            <a:avLst/>
          </a:prstGeom>
        </p:spPr>
      </p:pic>
      <p:sp>
        <p:nvSpPr>
          <p:cNvPr id="13" name="TextBox 12">
            <a:extLst>
              <a:ext uri="{FF2B5EF4-FFF2-40B4-BE49-F238E27FC236}">
                <a16:creationId xmlns:a16="http://schemas.microsoft.com/office/drawing/2014/main" id="{76697962-14E3-3028-347A-DB6CC3D4FC2A}"/>
              </a:ext>
            </a:extLst>
          </p:cNvPr>
          <p:cNvSpPr txBox="1"/>
          <p:nvPr/>
        </p:nvSpPr>
        <p:spPr>
          <a:xfrm>
            <a:off x="1587500" y="5239182"/>
            <a:ext cx="9486689" cy="1508105"/>
          </a:xfrm>
          <a:prstGeom prst="rect">
            <a:avLst/>
          </a:prstGeom>
          <a:noFill/>
        </p:spPr>
        <p:txBody>
          <a:bodyPr wrap="square" rtlCol="0">
            <a:spAutoFit/>
          </a:bodyPr>
          <a:lstStyle/>
          <a:p>
            <a:r>
              <a:rPr lang="en-US" sz="2000" b="1" dirty="0"/>
              <a:t>Examples:</a:t>
            </a:r>
          </a:p>
          <a:p>
            <a:pPr marL="285750" indent="-285750">
              <a:buFontTx/>
              <a:buChar char="-"/>
            </a:pPr>
            <a:r>
              <a:rPr lang="en-US" dirty="0"/>
              <a:t>Twitter</a:t>
            </a:r>
          </a:p>
          <a:p>
            <a:pPr marL="285750" indent="-285750">
              <a:buFontTx/>
              <a:buChar char="-"/>
            </a:pPr>
            <a:r>
              <a:rPr lang="en-US" dirty="0"/>
              <a:t>QR Codes</a:t>
            </a:r>
          </a:p>
          <a:p>
            <a:pPr marL="285750" indent="-285750">
              <a:buFontTx/>
              <a:buChar char="-"/>
            </a:pPr>
            <a:r>
              <a:rPr lang="en-US" dirty="0"/>
              <a:t>Basically, any data stream with some entropy so we can mess around</a:t>
            </a:r>
          </a:p>
          <a:p>
            <a:pPr marL="285750" indent="-285750">
              <a:buFontTx/>
              <a:buChar char="-"/>
            </a:pPr>
            <a:endParaRPr lang="en-US" dirty="0"/>
          </a:p>
        </p:txBody>
      </p:sp>
    </p:spTree>
    <p:extLst>
      <p:ext uri="{BB962C8B-B14F-4D97-AF65-F5344CB8AC3E}">
        <p14:creationId xmlns:p14="http://schemas.microsoft.com/office/powerpoint/2010/main" val="30500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90A2-8C5D-332B-4566-B05AC2EEB73C}"/>
              </a:ext>
            </a:extLst>
          </p:cNvPr>
          <p:cNvSpPr>
            <a:spLocks noGrp="1"/>
          </p:cNvSpPr>
          <p:nvPr>
            <p:ph type="title"/>
          </p:nvPr>
        </p:nvSpPr>
        <p:spPr/>
        <p:txBody>
          <a:bodyPr/>
          <a:lstStyle/>
          <a:p>
            <a:r>
              <a:rPr lang="en-US" dirty="0"/>
              <a:t>Quick thing about PRFs</a:t>
            </a:r>
          </a:p>
        </p:txBody>
      </p:sp>
      <p:pic>
        <p:nvPicPr>
          <p:cNvPr id="5" name="Content Placeholder 4">
            <a:extLst>
              <a:ext uri="{FF2B5EF4-FFF2-40B4-BE49-F238E27FC236}">
                <a16:creationId xmlns:a16="http://schemas.microsoft.com/office/drawing/2014/main" id="{D3F39956-AF88-7A20-9525-182D2A7CEF7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840" b="2120"/>
          <a:stretch/>
        </p:blipFill>
        <p:spPr>
          <a:xfrm>
            <a:off x="1683606" y="2005781"/>
            <a:ext cx="8920684" cy="3260035"/>
          </a:xfrm>
        </p:spPr>
      </p:pic>
    </p:spTree>
    <p:extLst>
      <p:ext uri="{BB962C8B-B14F-4D97-AF65-F5344CB8AC3E}">
        <p14:creationId xmlns:p14="http://schemas.microsoft.com/office/powerpoint/2010/main" val="3632521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2C67D-00CA-78A6-60A9-722E7468CC95}"/>
              </a:ext>
            </a:extLst>
          </p:cNvPr>
          <p:cNvSpPr>
            <a:spLocks noGrp="1"/>
          </p:cNvSpPr>
          <p:nvPr>
            <p:ph type="title"/>
          </p:nvPr>
        </p:nvSpPr>
        <p:spPr/>
        <p:txBody>
          <a:bodyPr>
            <a:normAutofit/>
          </a:bodyPr>
          <a:lstStyle/>
          <a:p>
            <a:r>
              <a:rPr lang="en-US" dirty="0"/>
              <a:t>The </a:t>
            </a:r>
            <a:r>
              <a:rPr lang="en-US" dirty="0" err="1"/>
              <a:t>Stegosystem</a:t>
            </a:r>
            <a:endParaRPr lang="en-US" dirty="0"/>
          </a:p>
        </p:txBody>
      </p:sp>
      <p:pic>
        <p:nvPicPr>
          <p:cNvPr id="5" name="Content Placeholder 4">
            <a:extLst>
              <a:ext uri="{FF2B5EF4-FFF2-40B4-BE49-F238E27FC236}">
                <a16:creationId xmlns:a16="http://schemas.microsoft.com/office/drawing/2014/main" id="{EF931A46-D975-1218-57D5-6E82E154D59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438" t="6052" r="5430"/>
          <a:stretch/>
        </p:blipFill>
        <p:spPr>
          <a:xfrm>
            <a:off x="2150323" y="1230571"/>
            <a:ext cx="8924077" cy="2464905"/>
          </a:xfrm>
        </p:spPr>
      </p:pic>
      <p:pic>
        <p:nvPicPr>
          <p:cNvPr id="7" name="Picture 6">
            <a:extLst>
              <a:ext uri="{FF2B5EF4-FFF2-40B4-BE49-F238E27FC236}">
                <a16:creationId xmlns:a16="http://schemas.microsoft.com/office/drawing/2014/main" id="{B5B4DDCD-74AE-5533-9829-7D694A4FB37C}"/>
              </a:ext>
            </a:extLst>
          </p:cNvPr>
          <p:cNvPicPr>
            <a:picLocks noChangeAspect="1"/>
          </p:cNvPicPr>
          <p:nvPr/>
        </p:nvPicPr>
        <p:blipFill rotWithShape="1">
          <a:blip r:embed="rId3">
            <a:extLst>
              <a:ext uri="{28A0092B-C50C-407E-A947-70E740481C1C}">
                <a14:useLocalDpi xmlns:a14="http://schemas.microsoft.com/office/drawing/2010/main" val="0"/>
              </a:ext>
            </a:extLst>
          </a:blip>
          <a:srcRect l="3984" t="29687" r="386" b="-1"/>
          <a:stretch/>
        </p:blipFill>
        <p:spPr>
          <a:xfrm>
            <a:off x="2150322" y="4154471"/>
            <a:ext cx="8924077" cy="2464905"/>
          </a:xfrm>
          <a:prstGeom prst="rect">
            <a:avLst/>
          </a:prstGeom>
        </p:spPr>
      </p:pic>
      <p:sp>
        <p:nvSpPr>
          <p:cNvPr id="9" name="TextBox 8">
            <a:extLst>
              <a:ext uri="{FF2B5EF4-FFF2-40B4-BE49-F238E27FC236}">
                <a16:creationId xmlns:a16="http://schemas.microsoft.com/office/drawing/2014/main" id="{5C4B5C5B-3CB1-1DCB-0B0F-3B9AD78EF8B5}"/>
              </a:ext>
            </a:extLst>
          </p:cNvPr>
          <p:cNvSpPr txBox="1"/>
          <p:nvPr/>
        </p:nvSpPr>
        <p:spPr>
          <a:xfrm>
            <a:off x="2150322" y="4286019"/>
            <a:ext cx="2580704" cy="646331"/>
          </a:xfrm>
          <a:prstGeom prst="rect">
            <a:avLst/>
          </a:prstGeom>
          <a:noFill/>
        </p:spPr>
        <p:txBody>
          <a:bodyPr wrap="square">
            <a:spAutoFit/>
          </a:bodyPr>
          <a:lstStyle/>
          <a:p>
            <a:r>
              <a:rPr lang="en-US" sz="1800" dirty="0">
                <a:solidFill>
                  <a:schemeClr val="bg1"/>
                </a:solidFill>
              </a:rPr>
              <a:t>Rejection Sampling</a:t>
            </a:r>
          </a:p>
          <a:p>
            <a:r>
              <a:rPr lang="en-US" dirty="0">
                <a:solidFill>
                  <a:schemeClr val="bg1"/>
                </a:solidFill>
              </a:rPr>
              <a:t>(This will matter later)</a:t>
            </a:r>
          </a:p>
        </p:txBody>
      </p:sp>
    </p:spTree>
    <p:extLst>
      <p:ext uri="{BB962C8B-B14F-4D97-AF65-F5344CB8AC3E}">
        <p14:creationId xmlns:p14="http://schemas.microsoft.com/office/powerpoint/2010/main" val="864949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3401-BA02-084E-F425-119245E1AA98}"/>
              </a:ext>
            </a:extLst>
          </p:cNvPr>
          <p:cNvSpPr>
            <a:spLocks noGrp="1"/>
          </p:cNvSpPr>
          <p:nvPr>
            <p:ph type="title"/>
          </p:nvPr>
        </p:nvSpPr>
        <p:spPr/>
        <p:txBody>
          <a:bodyPr/>
          <a:lstStyle/>
          <a:p>
            <a:pPr algn="ctr"/>
            <a:r>
              <a:rPr lang="en-US" dirty="0"/>
              <a:t>The Thesis: </a:t>
            </a:r>
            <a:br>
              <a:rPr lang="en-US" dirty="0"/>
            </a:br>
            <a:r>
              <a:rPr lang="en-US" dirty="0"/>
              <a:t>Steganographic Secrecy</a:t>
            </a:r>
          </a:p>
        </p:txBody>
      </p:sp>
      <p:sp>
        <p:nvSpPr>
          <p:cNvPr id="3" name="Content Placeholder 2">
            <a:extLst>
              <a:ext uri="{FF2B5EF4-FFF2-40B4-BE49-F238E27FC236}">
                <a16:creationId xmlns:a16="http://schemas.microsoft.com/office/drawing/2014/main" id="{C1357395-1EDD-5A31-5FFA-001CD90F9904}"/>
              </a:ext>
            </a:extLst>
          </p:cNvPr>
          <p:cNvSpPr>
            <a:spLocks noGrp="1"/>
          </p:cNvSpPr>
          <p:nvPr>
            <p:ph idx="1"/>
          </p:nvPr>
        </p:nvSpPr>
        <p:spPr/>
        <p:txBody>
          <a:bodyPr>
            <a:normAutofit/>
          </a:bodyPr>
          <a:lstStyle/>
          <a:p>
            <a:pPr marL="0" indent="0">
              <a:buNone/>
            </a:pPr>
            <a:endParaRPr lang="en-US" dirty="0"/>
          </a:p>
          <a:p>
            <a:pPr marL="0" indent="0">
              <a:buNone/>
            </a:pPr>
            <a:r>
              <a:rPr lang="en-US" b="1" dirty="0"/>
              <a:t>Defined as (roughly)</a:t>
            </a:r>
          </a:p>
          <a:p>
            <a:endParaRPr lang="en-US" dirty="0"/>
          </a:p>
          <a:p>
            <a:pPr marL="0" indent="0">
              <a:buNone/>
            </a:pPr>
            <a:r>
              <a:rPr lang="en-US" i="1" dirty="0"/>
              <a:t>	Encryption which is indistinguishable from arbitrary distributions 	for the channel C.</a:t>
            </a:r>
            <a:endParaRPr lang="en-US" dirty="0"/>
          </a:p>
          <a:p>
            <a:pPr marL="0" indent="0">
              <a:buNone/>
            </a:pPr>
            <a:r>
              <a:rPr lang="en-US" dirty="0"/>
              <a:t>	</a:t>
            </a:r>
          </a:p>
        </p:txBody>
      </p:sp>
      <p:pic>
        <p:nvPicPr>
          <p:cNvPr id="5" name="Picture 4">
            <a:extLst>
              <a:ext uri="{FF2B5EF4-FFF2-40B4-BE49-F238E27FC236}">
                <a16:creationId xmlns:a16="http://schemas.microsoft.com/office/drawing/2014/main" id="{4E53F5B0-A871-3CC4-D84F-88E07188982E}"/>
              </a:ext>
            </a:extLst>
          </p:cNvPr>
          <p:cNvPicPr>
            <a:picLocks noChangeAspect="1"/>
          </p:cNvPicPr>
          <p:nvPr/>
        </p:nvPicPr>
        <p:blipFill rotWithShape="1">
          <a:blip r:embed="rId2">
            <a:extLst>
              <a:ext uri="{28A0092B-C50C-407E-A947-70E740481C1C}">
                <a14:useLocalDpi xmlns:a14="http://schemas.microsoft.com/office/drawing/2010/main" val="0"/>
              </a:ext>
            </a:extLst>
          </a:blip>
          <a:srcRect l="7160" t="39584" r="4096" b="48095"/>
          <a:stretch/>
        </p:blipFill>
        <p:spPr>
          <a:xfrm>
            <a:off x="1356140" y="4995839"/>
            <a:ext cx="10431670" cy="589953"/>
          </a:xfrm>
          <a:prstGeom prst="rect">
            <a:avLst/>
          </a:prstGeom>
        </p:spPr>
      </p:pic>
    </p:spTree>
    <p:extLst>
      <p:ext uri="{BB962C8B-B14F-4D97-AF65-F5344CB8AC3E}">
        <p14:creationId xmlns:p14="http://schemas.microsoft.com/office/powerpoint/2010/main" val="4192592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A5309-4520-DA43-4F36-AEA8579DB4BA}"/>
              </a:ext>
            </a:extLst>
          </p:cNvPr>
          <p:cNvSpPr>
            <a:spLocks noGrp="1"/>
          </p:cNvSpPr>
          <p:nvPr>
            <p:ph type="title"/>
          </p:nvPr>
        </p:nvSpPr>
        <p:spPr/>
        <p:txBody>
          <a:bodyPr/>
          <a:lstStyle/>
          <a:p>
            <a:r>
              <a:rPr lang="en-US" dirty="0"/>
              <a:t>The Security Game</a:t>
            </a:r>
          </a:p>
        </p:txBody>
      </p:sp>
      <p:pic>
        <p:nvPicPr>
          <p:cNvPr id="5" name="Content Placeholder 4">
            <a:extLst>
              <a:ext uri="{FF2B5EF4-FFF2-40B4-BE49-F238E27FC236}">
                <a16:creationId xmlns:a16="http://schemas.microsoft.com/office/drawing/2014/main" id="{15F755FF-A884-697E-055E-B85D666B891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281" b="21375"/>
          <a:stretch/>
        </p:blipFill>
        <p:spPr>
          <a:xfrm>
            <a:off x="1280922" y="2005781"/>
            <a:ext cx="10664651" cy="3727173"/>
          </a:xfrm>
        </p:spPr>
      </p:pic>
    </p:spTree>
    <p:extLst>
      <p:ext uri="{BB962C8B-B14F-4D97-AF65-F5344CB8AC3E}">
        <p14:creationId xmlns:p14="http://schemas.microsoft.com/office/powerpoint/2010/main" val="1326580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3" name="Rectangle 12">
            <a:extLst>
              <a:ext uri="{FF2B5EF4-FFF2-40B4-BE49-F238E27FC236}">
                <a16:creationId xmlns:a16="http://schemas.microsoft.com/office/drawing/2014/main" id="{0247FD0E-C93A-490E-9994-C79DC8977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D77B2DF-AF44-4996-BBFD-5DF9162BE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6BECB9-A7FC-400F-8502-97A13BB8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685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19E75C4-EA49-4A29-4896-6E6E9ADA939F}"/>
              </a:ext>
            </a:extLst>
          </p:cNvPr>
          <p:cNvSpPr>
            <a:spLocks noGrp="1"/>
          </p:cNvSpPr>
          <p:nvPr>
            <p:ph type="title"/>
          </p:nvPr>
        </p:nvSpPr>
        <p:spPr>
          <a:xfrm>
            <a:off x="772875" y="2391322"/>
            <a:ext cx="9512395" cy="3450844"/>
          </a:xfrm>
        </p:spPr>
        <p:txBody>
          <a:bodyPr vert="horz" lIns="91440" tIns="45720" rIns="91440" bIns="45720" rtlCol="0" anchor="t">
            <a:normAutofit fontScale="90000"/>
          </a:bodyPr>
          <a:lstStyle/>
          <a:p>
            <a:r>
              <a:rPr lang="en-US" sz="6000" dirty="0"/>
              <a:t>So…</a:t>
            </a:r>
            <a:br>
              <a:rPr lang="en-US" sz="6000" dirty="0"/>
            </a:br>
            <a:r>
              <a:rPr lang="en-US" sz="6000" dirty="0"/>
              <a:t> </a:t>
            </a:r>
            <a:br>
              <a:rPr lang="en-US" sz="6000" dirty="0"/>
            </a:br>
            <a:r>
              <a:rPr lang="en-US" sz="6000" dirty="0"/>
              <a:t>What does this thing look like?</a:t>
            </a:r>
          </a:p>
        </p:txBody>
      </p:sp>
    </p:spTree>
    <p:extLst>
      <p:ext uri="{BB962C8B-B14F-4D97-AF65-F5344CB8AC3E}">
        <p14:creationId xmlns:p14="http://schemas.microsoft.com/office/powerpoint/2010/main" val="958551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30479-380A-9A2D-F58C-8E6BF56C6F16}"/>
              </a:ext>
            </a:extLst>
          </p:cNvPr>
          <p:cNvSpPr>
            <a:spLocks noGrp="1"/>
          </p:cNvSpPr>
          <p:nvPr>
            <p:ph type="title"/>
          </p:nvPr>
        </p:nvSpPr>
        <p:spPr/>
        <p:txBody>
          <a:bodyPr/>
          <a:lstStyle/>
          <a:p>
            <a:pPr algn="ctr"/>
            <a:r>
              <a:rPr lang="en-US" dirty="0"/>
              <a:t>Construction: Stateful Universal Steganographic Secrecy</a:t>
            </a:r>
          </a:p>
        </p:txBody>
      </p:sp>
      <p:sp>
        <p:nvSpPr>
          <p:cNvPr id="3" name="Content Placeholder 2">
            <a:extLst>
              <a:ext uri="{FF2B5EF4-FFF2-40B4-BE49-F238E27FC236}">
                <a16:creationId xmlns:a16="http://schemas.microsoft.com/office/drawing/2014/main" id="{9753ACFA-CBF5-37B1-06F9-BE6900D95387}"/>
              </a:ext>
            </a:extLst>
          </p:cNvPr>
          <p:cNvSpPr>
            <a:spLocks noGrp="1"/>
          </p:cNvSpPr>
          <p:nvPr>
            <p:ph idx="1"/>
          </p:nvPr>
        </p:nvSpPr>
        <p:spPr>
          <a:xfrm>
            <a:off x="1587709" y="2160016"/>
            <a:ext cx="9894307" cy="4295538"/>
          </a:xfrm>
        </p:spPr>
        <p:txBody>
          <a:bodyPr>
            <a:normAutofit fontScale="92500" lnSpcReduction="20000"/>
          </a:bodyPr>
          <a:lstStyle/>
          <a:p>
            <a:r>
              <a:rPr lang="en-US" dirty="0"/>
              <a:t>Assume you and your friend/brother/sister/lover (pick a person) share a channel and let C denote the channel distribution. Let M(h) be an oracle which draws blocks (one at a time) from the conditional distribution C b h. </a:t>
            </a:r>
          </a:p>
          <a:p>
            <a:r>
              <a:rPr lang="en-US" dirty="0"/>
              <a:t>Let FK(·, ·) denote a pseudorandom function family indexed by k = |K| key bits which maps a pair consisting of a d-bit number and b timestamped bits to the set {0, 1}, i.e., F : {0, 1} k × {0, 1} d × ({0, 1}, t) b → {0, 1}. </a:t>
            </a:r>
          </a:p>
          <a:p>
            <a:r>
              <a:rPr lang="en-US" dirty="0"/>
              <a:t>Let you and your friend/brother/sister/lover (pick a person) share a secret key K ∈ {0, 1} k and a synchronized d bit counter N. Let Enc and Dec be the encoding and decoding procedures, respectively, for an error-correcting code which corrects up to a 3/8+InSecprf F (O(l), 2l) fraction of errors, and which has stretch function `(·). </a:t>
            </a:r>
          </a:p>
          <a:p>
            <a:r>
              <a:rPr lang="en-US" dirty="0"/>
              <a:t>The following procedures allow Alice and Bob to encode and decode a </a:t>
            </a:r>
            <a:r>
              <a:rPr lang="en-US" dirty="0" err="1"/>
              <a:t>hiddentext</a:t>
            </a:r>
            <a:r>
              <a:rPr lang="en-US" dirty="0"/>
              <a:t> and to send it via their shared channel.</a:t>
            </a:r>
          </a:p>
        </p:txBody>
      </p:sp>
    </p:spTree>
    <p:extLst>
      <p:ext uri="{BB962C8B-B14F-4D97-AF65-F5344CB8AC3E}">
        <p14:creationId xmlns:p14="http://schemas.microsoft.com/office/powerpoint/2010/main" val="3853627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30479-380A-9A2D-F58C-8E6BF56C6F16}"/>
              </a:ext>
            </a:extLst>
          </p:cNvPr>
          <p:cNvSpPr>
            <a:spLocks noGrp="1"/>
          </p:cNvSpPr>
          <p:nvPr>
            <p:ph type="title"/>
          </p:nvPr>
        </p:nvSpPr>
        <p:spPr/>
        <p:txBody>
          <a:bodyPr/>
          <a:lstStyle/>
          <a:p>
            <a:pPr algn="ctr"/>
            <a:r>
              <a:rPr lang="en-US" dirty="0"/>
              <a:t>Construction: Stateful Universal Steganographic Secrecy</a:t>
            </a:r>
          </a:p>
        </p:txBody>
      </p:sp>
      <p:pic>
        <p:nvPicPr>
          <p:cNvPr id="7" name="Content Placeholder 6">
            <a:extLst>
              <a:ext uri="{FF2B5EF4-FFF2-40B4-BE49-F238E27FC236}">
                <a16:creationId xmlns:a16="http://schemas.microsoft.com/office/drawing/2014/main" id="{FC61FB32-F7A4-D5DF-F818-E5E2451C2BEB}"/>
              </a:ext>
            </a:extLst>
          </p:cNvPr>
          <p:cNvPicPr>
            <a:picLocks noGrp="1" noChangeAspect="1"/>
          </p:cNvPicPr>
          <p:nvPr>
            <p:ph idx="1"/>
          </p:nvPr>
        </p:nvPicPr>
        <p:blipFill rotWithShape="1">
          <a:blip r:embed="rId2"/>
          <a:srcRect l="28012" t="51103" r="33302" b="28674"/>
          <a:stretch/>
        </p:blipFill>
        <p:spPr>
          <a:xfrm>
            <a:off x="1450908" y="2047110"/>
            <a:ext cx="10416414" cy="4402969"/>
          </a:xfrm>
        </p:spPr>
      </p:pic>
    </p:spTree>
    <p:extLst>
      <p:ext uri="{BB962C8B-B14F-4D97-AF65-F5344CB8AC3E}">
        <p14:creationId xmlns:p14="http://schemas.microsoft.com/office/powerpoint/2010/main" val="1439511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BD6CF7-7374-10C9-E351-B2130F6AF013}"/>
              </a:ext>
            </a:extLst>
          </p:cNvPr>
          <p:cNvSpPr>
            <a:spLocks noGrp="1"/>
          </p:cNvSpPr>
          <p:nvPr>
            <p:ph idx="1"/>
          </p:nvPr>
        </p:nvSpPr>
        <p:spPr/>
        <p:txBody>
          <a:bodyPr>
            <a:normAutofit fontScale="92500"/>
          </a:bodyPr>
          <a:lstStyle/>
          <a:p>
            <a:pPr marL="0" indent="0">
              <a:buNone/>
            </a:pPr>
            <a:r>
              <a:rPr lang="en-US" dirty="0"/>
              <a:t>Basically,</a:t>
            </a:r>
          </a:p>
          <a:p>
            <a:pPr>
              <a:buFontTx/>
              <a:buChar char="-"/>
            </a:pPr>
            <a:r>
              <a:rPr lang="en-US" dirty="0"/>
              <a:t>We break the message we want to send into smaller parts. These smaller parts are outputted as </a:t>
            </a:r>
            <a:r>
              <a:rPr lang="en-US" i="1" dirty="0"/>
              <a:t>c</a:t>
            </a:r>
            <a:r>
              <a:rPr lang="en-US" dirty="0"/>
              <a:t>.</a:t>
            </a:r>
          </a:p>
          <a:p>
            <a:pPr>
              <a:buFontTx/>
              <a:buChar char="-"/>
            </a:pPr>
            <a:r>
              <a:rPr lang="en-US" dirty="0"/>
              <a:t>We then concatenate these smaller parts to past histories </a:t>
            </a:r>
            <a:r>
              <a:rPr lang="en-US" i="1" dirty="0"/>
              <a:t>h</a:t>
            </a:r>
            <a:r>
              <a:rPr lang="en-US" dirty="0"/>
              <a:t>, which are drawn from the channel </a:t>
            </a:r>
            <a:r>
              <a:rPr lang="en-US" i="1" dirty="0"/>
              <a:t>C</a:t>
            </a:r>
            <a:r>
              <a:rPr lang="en-US" dirty="0"/>
              <a:t>, via oracle/Reject Sampling function, </a:t>
            </a:r>
            <a:r>
              <a:rPr lang="en-US" i="1" dirty="0"/>
              <a:t>RS</a:t>
            </a:r>
            <a:r>
              <a:rPr lang="en-US" dirty="0"/>
              <a:t>.</a:t>
            </a:r>
          </a:p>
          <a:p>
            <a:pPr>
              <a:buFontTx/>
              <a:buChar char="-"/>
            </a:pPr>
            <a:r>
              <a:rPr lang="en-US" dirty="0"/>
              <a:t>Once all the parts of the message are sent, we combine all the message parts, </a:t>
            </a:r>
            <a:r>
              <a:rPr lang="en-US" i="1" dirty="0"/>
              <a:t>c</a:t>
            </a:r>
            <a:r>
              <a:rPr lang="en-US" dirty="0"/>
              <a:t>.</a:t>
            </a:r>
          </a:p>
          <a:p>
            <a:pPr>
              <a:buFontTx/>
              <a:buChar char="-"/>
            </a:pPr>
            <a:r>
              <a:rPr lang="en-US" dirty="0"/>
              <a:t>The combined message parts, </a:t>
            </a:r>
            <a:r>
              <a:rPr lang="en-US" i="1" dirty="0"/>
              <a:t>c</a:t>
            </a:r>
            <a:r>
              <a:rPr lang="en-US" dirty="0"/>
              <a:t>, form message, </a:t>
            </a:r>
            <a:r>
              <a:rPr lang="en-US" i="1" dirty="0"/>
              <a:t>m</a:t>
            </a:r>
            <a:r>
              <a:rPr lang="en-US" dirty="0"/>
              <a:t>, which we then decode to get the message.</a:t>
            </a:r>
          </a:p>
        </p:txBody>
      </p:sp>
      <p:sp>
        <p:nvSpPr>
          <p:cNvPr id="4" name="Title 1">
            <a:extLst>
              <a:ext uri="{FF2B5EF4-FFF2-40B4-BE49-F238E27FC236}">
                <a16:creationId xmlns:a16="http://schemas.microsoft.com/office/drawing/2014/main" id="{0851FD17-642E-4651-81A3-4ADB73D4AFE4}"/>
              </a:ext>
            </a:extLst>
          </p:cNvPr>
          <p:cNvSpPr>
            <a:spLocks noGrp="1"/>
          </p:cNvSpPr>
          <p:nvPr>
            <p:ph type="title"/>
          </p:nvPr>
        </p:nvSpPr>
        <p:spPr>
          <a:xfrm>
            <a:off x="1587500" y="455613"/>
            <a:ext cx="9486900" cy="1549400"/>
          </a:xfrm>
        </p:spPr>
        <p:txBody>
          <a:bodyPr/>
          <a:lstStyle/>
          <a:p>
            <a:pPr algn="ctr"/>
            <a:r>
              <a:rPr lang="en-US" dirty="0"/>
              <a:t>Construction: Stateful Universal Steganographic Secrecy</a:t>
            </a:r>
          </a:p>
        </p:txBody>
      </p:sp>
    </p:spTree>
    <p:extLst>
      <p:ext uri="{BB962C8B-B14F-4D97-AF65-F5344CB8AC3E}">
        <p14:creationId xmlns:p14="http://schemas.microsoft.com/office/powerpoint/2010/main" val="1294647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3" name="Rectangle 12">
            <a:extLst>
              <a:ext uri="{FF2B5EF4-FFF2-40B4-BE49-F238E27FC236}">
                <a16:creationId xmlns:a16="http://schemas.microsoft.com/office/drawing/2014/main" id="{0247FD0E-C93A-490E-9994-C79DC8977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D77B2DF-AF44-4996-BBFD-5DF9162BE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6BECB9-A7FC-400F-8502-97A13BB8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685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19E75C4-EA49-4A29-4896-6E6E9ADA939F}"/>
              </a:ext>
            </a:extLst>
          </p:cNvPr>
          <p:cNvSpPr>
            <a:spLocks noGrp="1"/>
          </p:cNvSpPr>
          <p:nvPr>
            <p:ph type="title"/>
          </p:nvPr>
        </p:nvSpPr>
        <p:spPr>
          <a:xfrm>
            <a:off x="772875" y="2391322"/>
            <a:ext cx="9512395" cy="3450844"/>
          </a:xfrm>
        </p:spPr>
        <p:txBody>
          <a:bodyPr vert="horz" lIns="91440" tIns="45720" rIns="91440" bIns="45720" rtlCol="0" anchor="t">
            <a:normAutofit/>
          </a:bodyPr>
          <a:lstStyle/>
          <a:p>
            <a:r>
              <a:rPr lang="en-US" sz="6000" dirty="0"/>
              <a:t>What is Steganography?</a:t>
            </a:r>
          </a:p>
        </p:txBody>
      </p:sp>
    </p:spTree>
    <p:extLst>
      <p:ext uri="{BB962C8B-B14F-4D97-AF65-F5344CB8AC3E}">
        <p14:creationId xmlns:p14="http://schemas.microsoft.com/office/powerpoint/2010/main" val="2103459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92B2-39C7-32AF-5D9F-4A8878B90B09}"/>
              </a:ext>
            </a:extLst>
          </p:cNvPr>
          <p:cNvSpPr>
            <a:spLocks noGrp="1"/>
          </p:cNvSpPr>
          <p:nvPr>
            <p:ph type="title"/>
          </p:nvPr>
        </p:nvSpPr>
        <p:spPr>
          <a:xfrm>
            <a:off x="1352655" y="429604"/>
            <a:ext cx="9486690" cy="1550419"/>
          </a:xfrm>
        </p:spPr>
        <p:txBody>
          <a:bodyPr>
            <a:normAutofit/>
          </a:bodyPr>
          <a:lstStyle/>
          <a:p>
            <a:pPr algn="ctr"/>
            <a:r>
              <a:rPr lang="en-US" dirty="0"/>
              <a:t>Security Proof</a:t>
            </a:r>
            <a:br>
              <a:rPr lang="en-US" dirty="0"/>
            </a:br>
            <a:r>
              <a:rPr lang="en-US" sz="1600" dirty="0"/>
              <a:t>(USS is at least as secure as a PRF)</a:t>
            </a:r>
            <a:endParaRPr lang="en-US" dirty="0"/>
          </a:p>
        </p:txBody>
      </p:sp>
      <p:pic>
        <p:nvPicPr>
          <p:cNvPr id="7" name="Content Placeholder 6">
            <a:extLst>
              <a:ext uri="{FF2B5EF4-FFF2-40B4-BE49-F238E27FC236}">
                <a16:creationId xmlns:a16="http://schemas.microsoft.com/office/drawing/2014/main" id="{0667559E-9FE8-8917-D95F-BAA2A92E917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786" b="19483"/>
          <a:stretch/>
        </p:blipFill>
        <p:spPr>
          <a:xfrm>
            <a:off x="2246735" y="2227044"/>
            <a:ext cx="8168640" cy="3942080"/>
          </a:xfrm>
        </p:spPr>
      </p:pic>
    </p:spTree>
    <p:extLst>
      <p:ext uri="{BB962C8B-B14F-4D97-AF65-F5344CB8AC3E}">
        <p14:creationId xmlns:p14="http://schemas.microsoft.com/office/powerpoint/2010/main" val="3782987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92B2-39C7-32AF-5D9F-4A8878B90B09}"/>
              </a:ext>
            </a:extLst>
          </p:cNvPr>
          <p:cNvSpPr>
            <a:spLocks noGrp="1"/>
          </p:cNvSpPr>
          <p:nvPr>
            <p:ph type="title"/>
          </p:nvPr>
        </p:nvSpPr>
        <p:spPr>
          <a:xfrm>
            <a:off x="1352655" y="429604"/>
            <a:ext cx="9486690" cy="1550419"/>
          </a:xfrm>
        </p:spPr>
        <p:txBody>
          <a:bodyPr>
            <a:normAutofit/>
          </a:bodyPr>
          <a:lstStyle/>
          <a:p>
            <a:pPr algn="ctr"/>
            <a:r>
              <a:rPr lang="en-US" dirty="0"/>
              <a:t>Security Proof</a:t>
            </a:r>
            <a:br>
              <a:rPr lang="en-US" dirty="0"/>
            </a:br>
            <a:r>
              <a:rPr lang="en-US" sz="1600" dirty="0"/>
              <a:t>(USS is secure against CHA)</a:t>
            </a:r>
            <a:endParaRPr lang="en-US" dirty="0"/>
          </a:p>
        </p:txBody>
      </p:sp>
      <p:pic>
        <p:nvPicPr>
          <p:cNvPr id="8" name="Content Placeholder 7">
            <a:extLst>
              <a:ext uri="{FF2B5EF4-FFF2-40B4-BE49-F238E27FC236}">
                <a16:creationId xmlns:a16="http://schemas.microsoft.com/office/drawing/2014/main" id="{901B602D-F722-E856-5169-BD8405A845B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3195" b="13161"/>
          <a:stretch/>
        </p:blipFill>
        <p:spPr>
          <a:xfrm>
            <a:off x="1352655" y="2751125"/>
            <a:ext cx="10747778" cy="1756481"/>
          </a:xfrm>
          <a:prstGeom prst="rect">
            <a:avLst/>
          </a:prstGeom>
        </p:spPr>
      </p:pic>
    </p:spTree>
    <p:extLst>
      <p:ext uri="{BB962C8B-B14F-4D97-AF65-F5344CB8AC3E}">
        <p14:creationId xmlns:p14="http://schemas.microsoft.com/office/powerpoint/2010/main" val="3084661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E66ED-44BC-F4F9-7088-AAAE1F9CF553}"/>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39F4F3A4-2379-452F-7962-6E989E41F859}"/>
              </a:ext>
            </a:extLst>
          </p:cNvPr>
          <p:cNvSpPr>
            <a:spLocks noGrp="1"/>
          </p:cNvSpPr>
          <p:nvPr>
            <p:ph idx="1"/>
          </p:nvPr>
        </p:nvSpPr>
        <p:spPr/>
        <p:txBody>
          <a:bodyPr/>
          <a:lstStyle/>
          <a:p>
            <a:r>
              <a:rPr lang="en-US" dirty="0"/>
              <a:t>Provably Secure Steganography </a:t>
            </a:r>
          </a:p>
          <a:p>
            <a:pPr lvl="1"/>
            <a:r>
              <a:rPr lang="en-US" dirty="0"/>
              <a:t>Nicholas J. Hopper, John Langford, and Luis von </a:t>
            </a:r>
            <a:r>
              <a:rPr lang="en-US" dirty="0" err="1"/>
              <a:t>Ahn</a:t>
            </a:r>
            <a:r>
              <a:rPr lang="en-US" dirty="0"/>
              <a:t> </a:t>
            </a:r>
          </a:p>
          <a:p>
            <a:pPr lvl="1"/>
            <a:r>
              <a:rPr lang="en-US" dirty="0"/>
              <a:t>September 6, 2002 CMU-CS-02-149 School of Computer Science </a:t>
            </a:r>
          </a:p>
          <a:p>
            <a:pPr lvl="1"/>
            <a:r>
              <a:rPr lang="en-US" dirty="0"/>
              <a:t>Carnegie Mellon University Pittsburgh, PA 15213</a:t>
            </a:r>
          </a:p>
        </p:txBody>
      </p:sp>
    </p:spTree>
    <p:extLst>
      <p:ext uri="{BB962C8B-B14F-4D97-AF65-F5344CB8AC3E}">
        <p14:creationId xmlns:p14="http://schemas.microsoft.com/office/powerpoint/2010/main" val="3050269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3" name="Rectangle 12">
            <a:extLst>
              <a:ext uri="{FF2B5EF4-FFF2-40B4-BE49-F238E27FC236}">
                <a16:creationId xmlns:a16="http://schemas.microsoft.com/office/drawing/2014/main" id="{0247FD0E-C93A-490E-9994-C79DC8977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D77B2DF-AF44-4996-BBFD-5DF9162BE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6BECB9-A7FC-400F-8502-97A13BB8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685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19E75C4-EA49-4A29-4896-6E6E9ADA939F}"/>
              </a:ext>
            </a:extLst>
          </p:cNvPr>
          <p:cNvSpPr>
            <a:spLocks noGrp="1"/>
          </p:cNvSpPr>
          <p:nvPr>
            <p:ph type="title"/>
          </p:nvPr>
        </p:nvSpPr>
        <p:spPr>
          <a:xfrm>
            <a:off x="772875" y="2391322"/>
            <a:ext cx="9512395" cy="3450844"/>
          </a:xfrm>
        </p:spPr>
        <p:txBody>
          <a:bodyPr vert="horz" lIns="91440" tIns="45720" rIns="91440" bIns="45720" rtlCol="0" anchor="t">
            <a:normAutofit/>
          </a:bodyPr>
          <a:lstStyle/>
          <a:p>
            <a:pPr algn="r"/>
            <a:r>
              <a:rPr lang="en-US" sz="6000" dirty="0"/>
              <a:t>Can we implement this?</a:t>
            </a:r>
            <a:br>
              <a:rPr lang="en-US" sz="6000" dirty="0"/>
            </a:br>
            <a:r>
              <a:rPr lang="en-US" sz="2000" b="0" dirty="0">
                <a:latin typeface="Consolas" panose="020B0609020204030204" pitchFamily="49" charset="0"/>
                <a:cs typeface="Consolas" panose="020B0609020204030204" pitchFamily="49" charset="0"/>
              </a:rPr>
              <a:t>lol, yes. gg2ez</a:t>
            </a:r>
            <a:endParaRPr lang="en-US" sz="6000"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51745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FD16B-55C9-B54F-8D94-CA3E4E6117E6}"/>
              </a:ext>
            </a:extLst>
          </p:cNvPr>
          <p:cNvSpPr>
            <a:spLocks noGrp="1"/>
          </p:cNvSpPr>
          <p:nvPr>
            <p:ph type="title"/>
          </p:nvPr>
        </p:nvSpPr>
        <p:spPr/>
        <p:txBody>
          <a:bodyPr/>
          <a:lstStyle/>
          <a:p>
            <a:pPr algn="ctr"/>
            <a:r>
              <a:rPr lang="en-US" dirty="0"/>
              <a:t>Basic Premise of </a:t>
            </a:r>
            <a:br>
              <a:rPr lang="en-US" dirty="0"/>
            </a:br>
            <a:r>
              <a:rPr lang="en-US" dirty="0"/>
              <a:t>Steganography</a:t>
            </a:r>
          </a:p>
        </p:txBody>
      </p:sp>
      <p:sp>
        <p:nvSpPr>
          <p:cNvPr id="3" name="Content Placeholder 2">
            <a:extLst>
              <a:ext uri="{FF2B5EF4-FFF2-40B4-BE49-F238E27FC236}">
                <a16:creationId xmlns:a16="http://schemas.microsoft.com/office/drawing/2014/main" id="{FDDC51AF-5E93-9EED-7AD3-037627DFDD66}"/>
              </a:ext>
            </a:extLst>
          </p:cNvPr>
          <p:cNvSpPr>
            <a:spLocks noGrp="1"/>
          </p:cNvSpPr>
          <p:nvPr>
            <p:ph idx="1"/>
          </p:nvPr>
        </p:nvSpPr>
        <p:spPr/>
        <p:txBody>
          <a:bodyPr/>
          <a:lstStyle/>
          <a:p>
            <a:endParaRPr lang="en-US" i="1" dirty="0"/>
          </a:p>
          <a:p>
            <a:endParaRPr lang="en-US" i="1" dirty="0"/>
          </a:p>
          <a:p>
            <a:r>
              <a:rPr lang="en-US" b="1" i="1" dirty="0"/>
              <a:t>Steganography</a:t>
            </a:r>
            <a:r>
              <a:rPr lang="en-US" dirty="0"/>
              <a:t> is the process of sending a secret (encrypted) message in a manner such that no other external entity can detect that a secret message has been being sent.</a:t>
            </a:r>
          </a:p>
          <a:p>
            <a:endParaRPr lang="en-US" dirty="0"/>
          </a:p>
          <a:p>
            <a:r>
              <a:rPr lang="en-US" dirty="0"/>
              <a:t>Basically, </a:t>
            </a:r>
            <a:r>
              <a:rPr lang="en-US" i="1" dirty="0"/>
              <a:t>steganography</a:t>
            </a:r>
            <a:r>
              <a:rPr lang="en-US" dirty="0"/>
              <a:t> is the hiding of the message being sent. </a:t>
            </a:r>
            <a:endParaRPr lang="en-US" i="1" dirty="0"/>
          </a:p>
        </p:txBody>
      </p:sp>
    </p:spTree>
    <p:extLst>
      <p:ext uri="{BB962C8B-B14F-4D97-AF65-F5344CB8AC3E}">
        <p14:creationId xmlns:p14="http://schemas.microsoft.com/office/powerpoint/2010/main" val="2777875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CBEAC-F73C-3E8F-FD28-970DB43C0437}"/>
              </a:ext>
            </a:extLst>
          </p:cNvPr>
          <p:cNvSpPr>
            <a:spLocks noGrp="1"/>
          </p:cNvSpPr>
          <p:nvPr>
            <p:ph type="title"/>
          </p:nvPr>
        </p:nvSpPr>
        <p:spPr/>
        <p:txBody>
          <a:bodyPr/>
          <a:lstStyle/>
          <a:p>
            <a:r>
              <a:rPr lang="en-US"/>
              <a:t>Examples</a:t>
            </a:r>
          </a:p>
        </p:txBody>
      </p:sp>
      <p:pic>
        <p:nvPicPr>
          <p:cNvPr id="5" name="Content Placeholder 4" descr="A close-up of a document&#10;&#10;Description automatically generated with medium confidence">
            <a:extLst>
              <a:ext uri="{FF2B5EF4-FFF2-40B4-BE49-F238E27FC236}">
                <a16:creationId xmlns:a16="http://schemas.microsoft.com/office/drawing/2014/main" id="{835FA684-DCED-66A2-90B0-00C0CC005F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5034" y="1253878"/>
            <a:ext cx="6578691" cy="5240005"/>
          </a:xfrm>
        </p:spPr>
      </p:pic>
    </p:spTree>
    <p:extLst>
      <p:ext uri="{BB962C8B-B14F-4D97-AF65-F5344CB8AC3E}">
        <p14:creationId xmlns:p14="http://schemas.microsoft.com/office/powerpoint/2010/main" val="1323876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CBEAC-F73C-3E8F-FD28-970DB43C0437}"/>
              </a:ext>
            </a:extLst>
          </p:cNvPr>
          <p:cNvSpPr>
            <a:spLocks noGrp="1"/>
          </p:cNvSpPr>
          <p:nvPr>
            <p:ph type="title"/>
          </p:nvPr>
        </p:nvSpPr>
        <p:spPr/>
        <p:txBody>
          <a:bodyPr/>
          <a:lstStyle/>
          <a:p>
            <a:r>
              <a:rPr lang="en-US"/>
              <a:t>Examples</a:t>
            </a:r>
          </a:p>
        </p:txBody>
      </p:sp>
      <p:pic>
        <p:nvPicPr>
          <p:cNvPr id="7" name="Content Placeholder 6" descr="A picture containing text, cat, orange, sitting&#10;&#10;Description automatically generated">
            <a:extLst>
              <a:ext uri="{FF2B5EF4-FFF2-40B4-BE49-F238E27FC236}">
                <a16:creationId xmlns:a16="http://schemas.microsoft.com/office/drawing/2014/main" id="{0F3EB82D-CDAE-2E14-163C-0DC33F7EF4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3469" y="1230570"/>
            <a:ext cx="5818945" cy="4556979"/>
          </a:xfrm>
        </p:spPr>
      </p:pic>
      <p:sp>
        <p:nvSpPr>
          <p:cNvPr id="8" name="TextBox 7">
            <a:extLst>
              <a:ext uri="{FF2B5EF4-FFF2-40B4-BE49-F238E27FC236}">
                <a16:creationId xmlns:a16="http://schemas.microsoft.com/office/drawing/2014/main" id="{EC9BB07D-6F2B-A8B2-D5C7-167D27B4CCEE}"/>
              </a:ext>
            </a:extLst>
          </p:cNvPr>
          <p:cNvSpPr txBox="1"/>
          <p:nvPr/>
        </p:nvSpPr>
        <p:spPr>
          <a:xfrm>
            <a:off x="7150936" y="1231106"/>
            <a:ext cx="4785543" cy="2031325"/>
          </a:xfrm>
          <a:prstGeom prst="rect">
            <a:avLst/>
          </a:prstGeom>
          <a:noFill/>
        </p:spPr>
        <p:txBody>
          <a:bodyPr wrap="square" rtlCol="0">
            <a:spAutoFit/>
          </a:bodyPr>
          <a:lstStyle/>
          <a:p>
            <a:pPr algn="ctr"/>
            <a:r>
              <a:rPr lang="en-US" b="0" i="0">
                <a:effectLst/>
                <a:latin typeface="Times New Roman" panose="02020603050405020304" pitchFamily="18" charset="0"/>
              </a:rPr>
              <a:t>Photo Image With Added Noise Test</a:t>
            </a:r>
          </a:p>
          <a:p>
            <a:endParaRPr lang="en-US" b="0" i="0">
              <a:effectLst/>
              <a:latin typeface="Times New Roman" panose="02020603050405020304" pitchFamily="18" charset="0"/>
            </a:endParaRPr>
          </a:p>
          <a:p>
            <a:r>
              <a:rPr lang="en-US" b="0" i="0">
                <a:effectLst/>
                <a:latin typeface="Times New Roman" panose="02020603050405020304" pitchFamily="18" charset="0"/>
              </a:rPr>
              <a:t>Even pixels: 136193 original and 136185 encoded</a:t>
            </a:r>
          </a:p>
          <a:p>
            <a:endParaRPr lang="en-US" b="0" i="0">
              <a:effectLst/>
              <a:latin typeface="Times New Roman" panose="02020603050405020304" pitchFamily="18" charset="0"/>
            </a:endParaRPr>
          </a:p>
          <a:p>
            <a:r>
              <a:rPr lang="en-US" b="0" i="0">
                <a:effectLst/>
                <a:latin typeface="Times New Roman" panose="02020603050405020304" pitchFamily="18" charset="0"/>
              </a:rPr>
              <a:t>Odd pixels: 137419 original and 137427 encoded</a:t>
            </a:r>
          </a:p>
          <a:p>
            <a:endParaRPr lang="en-US" b="0" i="0">
              <a:effectLst/>
              <a:latin typeface="Times New Roman" panose="02020603050405020304" pitchFamily="18" charset="0"/>
            </a:endParaRPr>
          </a:p>
          <a:p>
            <a:endParaRPr lang="en-US"/>
          </a:p>
        </p:txBody>
      </p:sp>
      <p:pic>
        <p:nvPicPr>
          <p:cNvPr id="10" name="Picture 9" descr="Table&#10;&#10;Description automatically generated">
            <a:extLst>
              <a:ext uri="{FF2B5EF4-FFF2-40B4-BE49-F238E27FC236}">
                <a16:creationId xmlns:a16="http://schemas.microsoft.com/office/drawing/2014/main" id="{651FF69B-59D2-91BC-8477-0FF031ADAA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9450" y="2808009"/>
            <a:ext cx="4627030" cy="3803849"/>
          </a:xfrm>
          <a:prstGeom prst="rect">
            <a:avLst/>
          </a:prstGeom>
        </p:spPr>
      </p:pic>
    </p:spTree>
    <p:extLst>
      <p:ext uri="{BB962C8B-B14F-4D97-AF65-F5344CB8AC3E}">
        <p14:creationId xmlns:p14="http://schemas.microsoft.com/office/powerpoint/2010/main" val="2508239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43AEB-30EE-6301-6C20-8E3DB37024D5}"/>
              </a:ext>
            </a:extLst>
          </p:cNvPr>
          <p:cNvSpPr>
            <a:spLocks noGrp="1"/>
          </p:cNvSpPr>
          <p:nvPr>
            <p:ph type="title"/>
          </p:nvPr>
        </p:nvSpPr>
        <p:spPr/>
        <p:txBody>
          <a:bodyPr/>
          <a:lstStyle/>
          <a:p>
            <a:pPr algn="ctr"/>
            <a:r>
              <a:rPr lang="en-US" dirty="0"/>
              <a:t>Cryptography vs. </a:t>
            </a:r>
            <a:br>
              <a:rPr lang="en-US" dirty="0"/>
            </a:br>
            <a:r>
              <a:rPr lang="en-US" dirty="0"/>
              <a:t>Steganography</a:t>
            </a:r>
          </a:p>
        </p:txBody>
      </p:sp>
      <p:sp>
        <p:nvSpPr>
          <p:cNvPr id="3" name="Content Placeholder 2">
            <a:extLst>
              <a:ext uri="{FF2B5EF4-FFF2-40B4-BE49-F238E27FC236}">
                <a16:creationId xmlns:a16="http://schemas.microsoft.com/office/drawing/2014/main" id="{F6A513C0-DB71-DDD8-7E0A-A6E3018B0CB2}"/>
              </a:ext>
            </a:extLst>
          </p:cNvPr>
          <p:cNvSpPr>
            <a:spLocks noGrp="1"/>
          </p:cNvSpPr>
          <p:nvPr>
            <p:ph idx="1"/>
          </p:nvPr>
        </p:nvSpPr>
        <p:spPr/>
        <p:txBody>
          <a:bodyPr/>
          <a:lstStyle/>
          <a:p>
            <a:endParaRPr lang="en-US" i="1" dirty="0"/>
          </a:p>
          <a:p>
            <a:endParaRPr lang="en-US" i="1" dirty="0"/>
          </a:p>
          <a:p>
            <a:r>
              <a:rPr lang="en-US" i="1" dirty="0"/>
              <a:t>Cryptography</a:t>
            </a:r>
            <a:r>
              <a:rPr lang="en-US" dirty="0"/>
              <a:t> – Hide the </a:t>
            </a:r>
            <a:r>
              <a:rPr lang="en-US" b="1" dirty="0"/>
              <a:t>contents</a:t>
            </a:r>
            <a:r>
              <a:rPr lang="en-US" dirty="0"/>
              <a:t> of a message.</a:t>
            </a:r>
          </a:p>
          <a:p>
            <a:endParaRPr lang="en-US" i="1" dirty="0"/>
          </a:p>
          <a:p>
            <a:r>
              <a:rPr lang="en-US" i="1" dirty="0"/>
              <a:t>Steganography</a:t>
            </a:r>
            <a:r>
              <a:rPr lang="en-US" dirty="0"/>
              <a:t> – Hide the </a:t>
            </a:r>
            <a:r>
              <a:rPr lang="en-US" b="1" dirty="0"/>
              <a:t>existence</a:t>
            </a:r>
            <a:r>
              <a:rPr lang="en-US" dirty="0"/>
              <a:t> of the message.</a:t>
            </a:r>
            <a:endParaRPr lang="en-US" i="1" dirty="0"/>
          </a:p>
        </p:txBody>
      </p:sp>
    </p:spTree>
    <p:extLst>
      <p:ext uri="{BB962C8B-B14F-4D97-AF65-F5344CB8AC3E}">
        <p14:creationId xmlns:p14="http://schemas.microsoft.com/office/powerpoint/2010/main" val="2018929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1A1DE-D202-D204-AD46-24CEACB8AE6F}"/>
              </a:ext>
            </a:extLst>
          </p:cNvPr>
          <p:cNvSpPr>
            <a:spLocks noGrp="1"/>
          </p:cNvSpPr>
          <p:nvPr>
            <p:ph type="title"/>
          </p:nvPr>
        </p:nvSpPr>
        <p:spPr/>
        <p:txBody>
          <a:bodyPr/>
          <a:lstStyle/>
          <a:p>
            <a:pPr algn="ctr"/>
            <a:r>
              <a:rPr lang="en-US" dirty="0"/>
              <a:t>Let’s Play A Game…</a:t>
            </a:r>
          </a:p>
        </p:txBody>
      </p:sp>
      <p:sp>
        <p:nvSpPr>
          <p:cNvPr id="3" name="Content Placeholder 2">
            <a:extLst>
              <a:ext uri="{FF2B5EF4-FFF2-40B4-BE49-F238E27FC236}">
                <a16:creationId xmlns:a16="http://schemas.microsoft.com/office/drawing/2014/main" id="{0ED8C280-F0A0-DDD1-2666-FA95CFAB8A03}"/>
              </a:ext>
            </a:extLst>
          </p:cNvPr>
          <p:cNvSpPr>
            <a:spLocks noGrp="1"/>
          </p:cNvSpPr>
          <p:nvPr>
            <p:ph idx="1"/>
          </p:nvPr>
        </p:nvSpPr>
        <p:spPr>
          <a:xfrm>
            <a:off x="1538601" y="1615257"/>
            <a:ext cx="10020071" cy="4730789"/>
          </a:xfrm>
        </p:spPr>
        <p:txBody>
          <a:bodyPr>
            <a:normAutofit fontScale="92500"/>
          </a:bodyPr>
          <a:lstStyle/>
          <a:p>
            <a:pPr marL="0" indent="0">
              <a:buNone/>
            </a:pPr>
            <a:r>
              <a:rPr lang="en-US" sz="3500" b="1" dirty="0"/>
              <a:t>Scenario</a:t>
            </a:r>
          </a:p>
          <a:p>
            <a:pPr marL="0" indent="0">
              <a:buNone/>
            </a:pPr>
            <a:r>
              <a:rPr lang="en-US" dirty="0"/>
              <a:t>You are a prisoner in the most secure prison in the universe. No one has ever escaped this prison since its inception inaugural operation. However, you know something that no one else knows…and that’s how you will escape!</a:t>
            </a:r>
          </a:p>
          <a:p>
            <a:pPr marL="0" indent="0">
              <a:buNone/>
            </a:pPr>
            <a:r>
              <a:rPr lang="en-US" i="1" dirty="0"/>
              <a:t>	But there’s a catch…</a:t>
            </a:r>
            <a:endParaRPr lang="en-US" dirty="0"/>
          </a:p>
          <a:p>
            <a:pPr marL="0" indent="0">
              <a:buNone/>
            </a:pPr>
            <a:r>
              <a:rPr lang="en-US" dirty="0"/>
              <a:t>Your friend/brother/sister/lover (pick a person) is also in this prison and you need to convey the plans of escape to them so they can escape. </a:t>
            </a:r>
          </a:p>
          <a:p>
            <a:pPr marL="0" indent="0">
              <a:buNone/>
            </a:pPr>
            <a:r>
              <a:rPr lang="en-US" dirty="0"/>
              <a:t>	</a:t>
            </a:r>
            <a:r>
              <a:rPr lang="en-US" i="1" dirty="0"/>
              <a:t>shit…the Warden is paranoid and intensely looks for any secret messages</a:t>
            </a:r>
          </a:p>
          <a:p>
            <a:pPr marL="0" indent="0">
              <a:buNone/>
            </a:pPr>
            <a:r>
              <a:rPr lang="en-US" dirty="0"/>
              <a:t>How do you convey your plans so that the Warden, </a:t>
            </a:r>
            <a:r>
              <a:rPr lang="en-US" b="1" dirty="0"/>
              <a:t>W</a:t>
            </a:r>
            <a:r>
              <a:rPr lang="en-US" dirty="0"/>
              <a:t> doesn’t detect your message and double your sentence?</a:t>
            </a:r>
          </a:p>
        </p:txBody>
      </p:sp>
    </p:spTree>
    <p:extLst>
      <p:ext uri="{BB962C8B-B14F-4D97-AF65-F5344CB8AC3E}">
        <p14:creationId xmlns:p14="http://schemas.microsoft.com/office/powerpoint/2010/main" val="1681233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A8354D-1281-86C9-3A43-0B11C526A82A}"/>
              </a:ext>
            </a:extLst>
          </p:cNvPr>
          <p:cNvSpPr>
            <a:spLocks noGrp="1"/>
          </p:cNvSpPr>
          <p:nvPr>
            <p:ph idx="1"/>
          </p:nvPr>
        </p:nvSpPr>
        <p:spPr>
          <a:xfrm>
            <a:off x="1647940" y="1465924"/>
            <a:ext cx="9486690" cy="3926152"/>
          </a:xfrm>
        </p:spPr>
        <p:txBody>
          <a:bodyPr>
            <a:normAutofit lnSpcReduction="10000"/>
          </a:bodyPr>
          <a:lstStyle/>
          <a:p>
            <a:pPr marL="0" indent="0">
              <a:buNone/>
            </a:pPr>
            <a:endParaRPr lang="en-US" dirty="0"/>
          </a:p>
          <a:p>
            <a:pPr marL="0" indent="0">
              <a:buNone/>
            </a:pPr>
            <a:endParaRPr lang="en-US" dirty="0"/>
          </a:p>
          <a:p>
            <a:pPr marL="0" indent="0" algn="ctr">
              <a:buNone/>
            </a:pPr>
            <a:r>
              <a:rPr lang="en-US" sz="4800" dirty="0"/>
              <a:t>STEGANOGRAPHY!!!!</a:t>
            </a:r>
          </a:p>
          <a:p>
            <a:pPr marL="0" indent="0" algn="ctr">
              <a:buNone/>
            </a:pPr>
            <a:r>
              <a:rPr lang="en-US" sz="1000" dirty="0"/>
              <a:t>(provable kind; not that weak sauce YOLO kind that l33t hax0r script kiddies use #</a:t>
            </a:r>
            <a:r>
              <a:rPr lang="en-US" sz="1000" dirty="0" err="1"/>
              <a:t>tracerT</a:t>
            </a:r>
            <a:r>
              <a:rPr lang="en-US" sz="1000" dirty="0"/>
              <a:t>)</a:t>
            </a:r>
          </a:p>
          <a:p>
            <a:pPr marL="0" indent="0" algn="ctr">
              <a:buNone/>
            </a:pPr>
            <a:endParaRPr lang="en-US" sz="4800" dirty="0"/>
          </a:p>
          <a:p>
            <a:pPr marL="0" indent="0" algn="ctr">
              <a:buNone/>
            </a:pPr>
            <a:r>
              <a:rPr lang="en-US" sz="4800" dirty="0"/>
              <a:t>That’s how</a:t>
            </a:r>
          </a:p>
          <a:p>
            <a:pPr marL="0" indent="0" algn="ctr">
              <a:buNone/>
            </a:pPr>
            <a:endParaRPr lang="en-US" sz="4800" dirty="0"/>
          </a:p>
        </p:txBody>
      </p:sp>
      <p:pic>
        <p:nvPicPr>
          <p:cNvPr id="4" name="Picture 3">
            <a:extLst>
              <a:ext uri="{FF2B5EF4-FFF2-40B4-BE49-F238E27FC236}">
                <a16:creationId xmlns:a16="http://schemas.microsoft.com/office/drawing/2014/main" id="{27FB4B22-60A1-0A37-7A49-49339F96D8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02050"/>
            <a:ext cx="3155950" cy="3155950"/>
          </a:xfrm>
          <a:prstGeom prst="rect">
            <a:avLst/>
          </a:prstGeom>
        </p:spPr>
      </p:pic>
    </p:spTree>
    <p:extLst>
      <p:ext uri="{BB962C8B-B14F-4D97-AF65-F5344CB8AC3E}">
        <p14:creationId xmlns:p14="http://schemas.microsoft.com/office/powerpoint/2010/main" val="189387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3" name="Rectangle 12">
            <a:extLst>
              <a:ext uri="{FF2B5EF4-FFF2-40B4-BE49-F238E27FC236}">
                <a16:creationId xmlns:a16="http://schemas.microsoft.com/office/drawing/2014/main" id="{0247FD0E-C93A-490E-9994-C79DC8977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D77B2DF-AF44-4996-BBFD-5DF9162BE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6BECB9-A7FC-400F-8502-97A13BB8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685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19E75C4-EA49-4A29-4896-6E6E9ADA939F}"/>
              </a:ext>
            </a:extLst>
          </p:cNvPr>
          <p:cNvSpPr>
            <a:spLocks noGrp="1"/>
          </p:cNvSpPr>
          <p:nvPr>
            <p:ph type="title"/>
          </p:nvPr>
        </p:nvSpPr>
        <p:spPr>
          <a:xfrm>
            <a:off x="772875" y="2391322"/>
            <a:ext cx="9512395" cy="3450844"/>
          </a:xfrm>
        </p:spPr>
        <p:txBody>
          <a:bodyPr vert="horz" lIns="91440" tIns="45720" rIns="91440" bIns="45720" rtlCol="0" anchor="t">
            <a:normAutofit/>
          </a:bodyPr>
          <a:lstStyle/>
          <a:p>
            <a:r>
              <a:rPr lang="en-US" sz="6000" dirty="0"/>
              <a:t>Some Formalities</a:t>
            </a:r>
          </a:p>
        </p:txBody>
      </p:sp>
    </p:spTree>
    <p:extLst>
      <p:ext uri="{BB962C8B-B14F-4D97-AF65-F5344CB8AC3E}">
        <p14:creationId xmlns:p14="http://schemas.microsoft.com/office/powerpoint/2010/main" val="1733026319"/>
      </p:ext>
    </p:extLst>
  </p:cSld>
  <p:clrMapOvr>
    <a:masterClrMapping/>
  </p:clrMapOvr>
</p:sld>
</file>

<file path=ppt/theme/theme1.xml><?xml version="1.0" encoding="utf-8"?>
<a:theme xmlns:a="http://schemas.openxmlformats.org/drawingml/2006/main" name="InterweaveVTI">
  <a:themeElements>
    <a:clrScheme name="AnalogousFromDarkSeedLeftStep">
      <a:dk1>
        <a:srgbClr val="000000"/>
      </a:dk1>
      <a:lt1>
        <a:srgbClr val="FFFFFF"/>
      </a:lt1>
      <a:dk2>
        <a:srgbClr val="1B2830"/>
      </a:dk2>
      <a:lt2>
        <a:srgbClr val="F1F3F0"/>
      </a:lt2>
      <a:accent1>
        <a:srgbClr val="A629E7"/>
      </a:accent1>
      <a:accent2>
        <a:srgbClr val="592FD9"/>
      </a:accent2>
      <a:accent3>
        <a:srgbClr val="294AE7"/>
      </a:accent3>
      <a:accent4>
        <a:srgbClr val="1787D5"/>
      </a:accent4>
      <a:accent5>
        <a:srgbClr val="22BFBE"/>
      </a:accent5>
      <a:accent6>
        <a:srgbClr val="16C67B"/>
      </a:accent6>
      <a:hlink>
        <a:srgbClr val="3897A9"/>
      </a:hlink>
      <a:folHlink>
        <a:srgbClr val="7F7F7F"/>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docProps/app.xml><?xml version="1.0" encoding="utf-8"?>
<Properties xmlns="http://schemas.openxmlformats.org/officeDocument/2006/extended-properties" xmlns:vt="http://schemas.openxmlformats.org/officeDocument/2006/docPropsVTypes">
  <TotalTime>11530</TotalTime>
  <Words>760</Words>
  <Application>Microsoft Macintosh PowerPoint</Application>
  <PresentationFormat>Widescreen</PresentationFormat>
  <Paragraphs>79</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Consolas</vt:lpstr>
      <vt:lpstr>Neue Haas Grotesk Text Pro</vt:lpstr>
      <vt:lpstr>Times New Roman</vt:lpstr>
      <vt:lpstr>InterweaveVTI</vt:lpstr>
      <vt:lpstr>Provably  Secure Steganography</vt:lpstr>
      <vt:lpstr>What is Steganography?</vt:lpstr>
      <vt:lpstr>Basic Premise of  Steganography</vt:lpstr>
      <vt:lpstr>Examples</vt:lpstr>
      <vt:lpstr>Examples</vt:lpstr>
      <vt:lpstr>Cryptography vs.  Steganography</vt:lpstr>
      <vt:lpstr>Let’s Play A Game…</vt:lpstr>
      <vt:lpstr>PowerPoint Presentation</vt:lpstr>
      <vt:lpstr>Some Formalities</vt:lpstr>
      <vt:lpstr>A few provisos</vt:lpstr>
      <vt:lpstr>Channels, Entropy, and Oracles</vt:lpstr>
      <vt:lpstr>Quick thing about PRFs</vt:lpstr>
      <vt:lpstr>The Stegosystem</vt:lpstr>
      <vt:lpstr>The Thesis:  Steganographic Secrecy</vt:lpstr>
      <vt:lpstr>The Security Game</vt:lpstr>
      <vt:lpstr>So…   What does this thing look like?</vt:lpstr>
      <vt:lpstr>Construction: Stateful Universal Steganographic Secrecy</vt:lpstr>
      <vt:lpstr>Construction: Stateful Universal Steganographic Secrecy</vt:lpstr>
      <vt:lpstr>Construction: Stateful Universal Steganographic Secrecy</vt:lpstr>
      <vt:lpstr>Security Proof (USS is at least as secure as a PRF)</vt:lpstr>
      <vt:lpstr>Security Proof (USS is secure against CHA)</vt:lpstr>
      <vt:lpstr>References</vt:lpstr>
      <vt:lpstr>Can we implement this? lol, yes. gg2ez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Provably  Secure Steganography</dc:title>
  <dc:creator>Chaka Hazelwood</dc:creator>
  <cp:lastModifiedBy>Brian Vohaska</cp:lastModifiedBy>
  <cp:revision>3</cp:revision>
  <dcterms:created xsi:type="dcterms:W3CDTF">2022-09-16T20:33:43Z</dcterms:created>
  <dcterms:modified xsi:type="dcterms:W3CDTF">2022-09-26T17:13:23Z</dcterms:modified>
</cp:coreProperties>
</file>